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00" r:id="rId2"/>
    <p:sldId id="368" r:id="rId3"/>
    <p:sldId id="364" r:id="rId4"/>
    <p:sldId id="365" r:id="rId5"/>
    <p:sldId id="307" r:id="rId6"/>
    <p:sldId id="384" r:id="rId7"/>
    <p:sldId id="389" r:id="rId8"/>
    <p:sldId id="388" r:id="rId9"/>
    <p:sldId id="378" r:id="rId10"/>
    <p:sldId id="387" r:id="rId11"/>
    <p:sldId id="367" r:id="rId12"/>
    <p:sldId id="305" r:id="rId13"/>
    <p:sldId id="278" r:id="rId14"/>
    <p:sldId id="357" r:id="rId15"/>
    <p:sldId id="390" r:id="rId16"/>
    <p:sldId id="347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aden Ford" initials="BF" lastIdx="7" clrIdx="0">
    <p:extLst/>
  </p:cmAuthor>
  <p:cmAuthor id="2" name="Jessica Lodien" initials="JL" lastIdx="16" clrIdx="1">
    <p:extLst>
      <p:ext uri="{19B8F6BF-5375-455C-9EA6-DF929625EA0E}">
        <p15:presenceInfo xmlns:p15="http://schemas.microsoft.com/office/powerpoint/2012/main" userId="S::jessica@queldesign.com::455b67a3-ee6b-4a1d-81db-5983c896bc8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14"/>
    <a:srgbClr val="777777"/>
    <a:srgbClr val="007579"/>
    <a:srgbClr val="007840"/>
    <a:srgbClr val="F7F7F7"/>
    <a:srgbClr val="E3E3E3"/>
    <a:srgbClr val="00AF6F"/>
    <a:srgbClr val="5B5D5D"/>
    <a:srgbClr val="F2F2F2"/>
    <a:srgbClr val="F2F2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0" autoAdjust="0"/>
    <p:restoredTop sz="78821" autoAdjust="0"/>
  </p:normalViewPr>
  <p:slideViewPr>
    <p:cSldViewPr snapToGrid="0">
      <p:cViewPr varScale="1">
        <p:scale>
          <a:sx n="77" d="100"/>
          <a:sy n="77" d="100"/>
        </p:scale>
        <p:origin x="1188" y="7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38" d="100"/>
          <a:sy n="138" d="100"/>
        </p:scale>
        <p:origin x="668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E63A2-433C-2447-B893-859ADBD6016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DEA226-1950-9346-BBCC-45D214247BC3}" type="datetimeFigureOut">
              <a:rPr lang="en-US" smtClean="0"/>
              <a:t>29/05/2019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222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svg>
</file>

<file path=ppt/media/image18.png>
</file>

<file path=ppt/media/image19.png>
</file>

<file path=ppt/media/image20.png>
</file>

<file path=ppt/media/image21.sv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tiff>
</file>

<file path=ppt/media/image35.png>
</file>

<file path=ppt/media/image36.jpeg>
</file>

<file path=ppt/media/image37.png>
</file>

<file path=ppt/media/image38.png>
</file>

<file path=ppt/media/image39.png>
</file>

<file path=ppt/media/image4.jpeg>
</file>

<file path=ppt/media/image40.jpeg>
</file>

<file path=ppt/media/image41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353FC-0869-45D3-95AF-CC29198471C2}" type="datetimeFigureOut">
              <a:rPr lang="en-US" smtClean="0"/>
              <a:t>29/05/2019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65AC4-17B0-4E19-8496-B264E70A1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9346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Speaker: Eduardo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40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94451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9640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089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3915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73075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Speaker: Carlos Lopez &amp; Christian Araujo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861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Speaker: Carlos Robles &amp; Christian Araujo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04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76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839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246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26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971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86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 &amp; Carlos Robles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89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Speaker: Eduardo Pivaral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039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30">
            <a:extLst>
              <a:ext uri="{FF2B5EF4-FFF2-40B4-BE49-F238E27FC236}">
                <a16:creationId xmlns:a16="http://schemas.microsoft.com/office/drawing/2014/main" id="{A54071DA-E3FA-6342-B848-2C11DB0C80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6283" y="3029867"/>
            <a:ext cx="8463385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800" b="1" i="0" kern="1200" dirty="0">
                <a:solidFill>
                  <a:schemeClr val="accent4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EB5AFEE-B8B1-A84E-BA69-451E8ACEF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6283" y="2305900"/>
            <a:ext cx="8463385" cy="614029"/>
          </a:xfrm>
          <a:prstGeom prst="rect">
            <a:avLst/>
          </a:prstGeom>
        </p:spPr>
        <p:txBody>
          <a:bodyPr/>
          <a:lstStyle>
            <a:lvl1pPr>
              <a:defRPr sz="4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4577CA92-B9B7-8D41-98E7-AF31CD2E562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6283" y="4265737"/>
            <a:ext cx="8463385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000" b="0" i="0" kern="1200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EB01F2-AFA3-214C-AF6F-445393506D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813" y="-201112"/>
            <a:ext cx="1923520" cy="192352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, Light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1B2559D-4F5E-164D-8452-6A4BD6DD1C18}"/>
              </a:ext>
            </a:extLst>
          </p:cNvPr>
          <p:cNvSpPr/>
          <p:nvPr userDrawn="1"/>
        </p:nvSpPr>
        <p:spPr>
          <a:xfrm>
            <a:off x="5216893" y="0"/>
            <a:ext cx="3927107" cy="51435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C7F4478-E9ED-9D46-B4AB-5194BFE6A4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4730743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0EA65F79-9429-9B43-95B8-72B2C38960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5" y="2088170"/>
            <a:ext cx="394986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ECBCFB8-9B91-D043-9935-03F6EFC9C50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2745" y="2577107"/>
            <a:ext cx="394986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485867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2B7762-DD62-AB4E-A47E-4A8A1D6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33273" y="4757852"/>
            <a:ext cx="581027" cy="23632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A68C171-B55D-6042-A362-393751A536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4" y="437936"/>
            <a:ext cx="8425727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277034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SS 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1E2C0DD-86A8-DB40-B0B9-9947C084FC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5498"/>
          <a:stretch/>
        </p:blipFill>
        <p:spPr>
          <a:xfrm>
            <a:off x="6918" y="0"/>
            <a:ext cx="9130164" cy="5143501"/>
          </a:xfrm>
          <a:prstGeom prst="rect">
            <a:avLst/>
          </a:prstGeom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760746-3B60-5940-8797-B4B0456020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0360" b="32521"/>
          <a:stretch/>
        </p:blipFill>
        <p:spPr>
          <a:xfrm>
            <a:off x="2747074" y="1894362"/>
            <a:ext cx="3649851" cy="135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824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2B7762-DD62-AB4E-A47E-4A8A1D6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33273" y="4757852"/>
            <a:ext cx="581027" cy="23632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A68C171-B55D-6042-A362-393751A536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4" y="437936"/>
            <a:ext cx="8431205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25861249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4558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gradFill flip="none" rotWithShape="1">
          <a:gsLst>
            <a:gs pos="0">
              <a:schemeClr val="tx1">
                <a:lumMod val="85000"/>
                <a:lumOff val="1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screen">
            <a:grayscl/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flipV="1">
            <a:off x="894" y="0"/>
            <a:ext cx="9143106" cy="51435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4457700" y="2015436"/>
            <a:ext cx="4221049" cy="7066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>
              <a:lnSpc>
                <a:spcPct val="100000"/>
              </a:lnSpc>
              <a:defRPr lang="en-US" sz="405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458180" y="2744130"/>
            <a:ext cx="4221694" cy="4537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lang="en-US" sz="150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grayscl/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flipV="1">
            <a:off x="894" y="0"/>
            <a:ext cx="9143106" cy="51435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0"/>
          </a:p>
        </p:txBody>
      </p:sp>
    </p:spTree>
    <p:extLst>
      <p:ext uri="{BB962C8B-B14F-4D97-AF65-F5344CB8AC3E}">
        <p14:creationId xmlns:p14="http://schemas.microsoft.com/office/powerpoint/2010/main" val="277069840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 -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95993" y="310259"/>
            <a:ext cx="8393282" cy="4986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8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93284" y="2150832"/>
            <a:ext cx="3465393" cy="292894"/>
          </a:xfrm>
        </p:spPr>
        <p:txBody>
          <a:bodyPr>
            <a:noAutofit/>
          </a:bodyPr>
          <a:lstStyle>
            <a:lvl1pPr marL="0" indent="0" algn="l" defTabSz="685800" rtl="0" eaLnBrk="1" latinLnBrk="0" hangingPunct="1">
              <a:buNone/>
              <a:defRPr lang="en-US" sz="1800" b="0" i="0" kern="1200" baseline="0" dirty="0" smtClean="0">
                <a:solidFill>
                  <a:schemeClr val="accent1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9" name="Text Placeholder 30"/>
          <p:cNvSpPr>
            <a:spLocks noGrp="1"/>
          </p:cNvSpPr>
          <p:nvPr>
            <p:ph type="body" sz="quarter" idx="15" hasCustomPrompt="1"/>
          </p:nvPr>
        </p:nvSpPr>
        <p:spPr>
          <a:xfrm>
            <a:off x="4929741" y="2150832"/>
            <a:ext cx="3465393" cy="292894"/>
          </a:xfrm>
        </p:spPr>
        <p:txBody>
          <a:bodyPr>
            <a:noAutofit/>
          </a:bodyPr>
          <a:lstStyle>
            <a:lvl1pPr marL="0" indent="0" algn="l" defTabSz="685800" rtl="0" eaLnBrk="1" latinLnBrk="0" hangingPunct="1">
              <a:buNone/>
              <a:defRPr lang="en-US" sz="1800" b="0" i="0" kern="1200" baseline="0" dirty="0" smtClean="0">
                <a:solidFill>
                  <a:schemeClr val="accent1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93283" y="2543382"/>
            <a:ext cx="3465393" cy="18383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2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29741" y="2543382"/>
            <a:ext cx="3465393" cy="18383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2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7078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634" y="1246522"/>
            <a:ext cx="8229600" cy="34660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 typeface="Arial"/>
              <a:buNone/>
              <a:defRPr sz="15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1pPr>
            <a:lvl2pPr marL="257175" indent="-257175">
              <a:buClr>
                <a:schemeClr val="accent4"/>
              </a:buClr>
              <a:buFont typeface="Arial"/>
              <a:buChar char="•"/>
              <a:defRPr sz="135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2pPr>
            <a:lvl3pPr marL="478631" indent="-257175">
              <a:buClr>
                <a:schemeClr val="accent4"/>
              </a:buClr>
              <a:buFont typeface="Arial"/>
              <a:buChar char="•"/>
              <a:defRPr sz="12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3pPr>
            <a:lvl4pPr marL="691754" indent="-257175">
              <a:buClr>
                <a:schemeClr val="accent4"/>
              </a:buClr>
              <a:buFont typeface="Arial"/>
              <a:buChar char="•"/>
              <a:defRPr sz="12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4pPr>
            <a:lvl5pPr marL="891779" indent="-257175">
              <a:buClr>
                <a:schemeClr val="accent4"/>
              </a:buClr>
              <a:buFont typeface="Arial"/>
              <a:buChar char="•"/>
              <a:defRPr sz="12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224055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813" y="-201112"/>
            <a:ext cx="1923520" cy="1923520"/>
          </a:xfrm>
          <a:prstGeom prst="rect">
            <a:avLst/>
          </a:prstGeom>
        </p:spPr>
      </p:pic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DF904121-73BA-924C-8108-7ECE26762E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6284" y="3029867"/>
            <a:ext cx="5891636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800" b="1" i="0" kern="1200" dirty="0">
                <a:solidFill>
                  <a:schemeClr val="accent4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26E2917-6ECB-BC4E-AEA3-6CA4AC9897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6284" y="2305900"/>
            <a:ext cx="5891636" cy="614029"/>
          </a:xfrm>
          <a:prstGeom prst="rect">
            <a:avLst/>
          </a:prstGeom>
        </p:spPr>
        <p:txBody>
          <a:bodyPr/>
          <a:lstStyle>
            <a:lvl1pPr>
              <a:defRPr sz="4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5562D78F-40CC-AD41-BD0E-33C79FC561E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6284" y="4265737"/>
            <a:ext cx="5891636" cy="3905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000" b="0" i="0" kern="1200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2302885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271" y="3035732"/>
            <a:ext cx="4521200" cy="1520957"/>
          </a:xfrm>
          <a:prstGeom prst="rect">
            <a:avLst/>
          </a:prstGeom>
        </p:spPr>
        <p:txBody>
          <a:bodyPr anchor="t"/>
          <a:lstStyle>
            <a:lvl1pPr marL="0" marR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E37F9D-42BE-2243-91DC-E81C2E3D8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10860" t="13663"/>
          <a:stretch/>
        </p:blipFill>
        <p:spPr>
          <a:xfrm>
            <a:off x="0" y="0"/>
            <a:ext cx="2176198" cy="210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184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EC93AC-62EB-984B-9089-4D23EF0A4B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8752" y="0"/>
            <a:ext cx="7715248" cy="51434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0BF015-2B33-4C4C-9674-4DA7C7D9867B}"/>
              </a:ext>
            </a:extLst>
          </p:cNvPr>
          <p:cNvSpPr/>
          <p:nvPr userDrawn="1"/>
        </p:nvSpPr>
        <p:spPr>
          <a:xfrm rot="16200000">
            <a:off x="1025164" y="-1025161"/>
            <a:ext cx="5143500" cy="7193817"/>
          </a:xfrm>
          <a:prstGeom prst="rect">
            <a:avLst/>
          </a:prstGeom>
          <a:gradFill>
            <a:gsLst>
              <a:gs pos="72000">
                <a:srgbClr val="000000">
                  <a:alpha val="46000"/>
                </a:srgb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DAEB1D-2397-544C-801F-DD240555C3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4000"/>
          </a:blip>
          <a:srcRect l="10860" t="13663"/>
          <a:stretch/>
        </p:blipFill>
        <p:spPr>
          <a:xfrm>
            <a:off x="0" y="0"/>
            <a:ext cx="2176198" cy="2107769"/>
          </a:xfrm>
          <a:prstGeom prst="rect">
            <a:avLst/>
          </a:prstGeom>
        </p:spPr>
      </p:pic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271" y="3035732"/>
            <a:ext cx="4521200" cy="1520957"/>
          </a:xfrm>
          <a:prstGeom prst="rect">
            <a:avLst/>
          </a:prstGeom>
        </p:spPr>
        <p:txBody>
          <a:bodyPr anchor="t"/>
          <a:lstStyle>
            <a:lvl1pPr marL="0" marR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0" i="0" u="none" strike="noStrike" kern="1200" cap="none" spc="0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854334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Dar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842638C-88EF-C245-975E-12E358BCAF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3898" y="1"/>
            <a:ext cx="7706705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6B06C54-4FFA-604A-BCB3-BAD28BAAB2C2}"/>
              </a:ext>
            </a:extLst>
          </p:cNvPr>
          <p:cNvSpPr/>
          <p:nvPr userDrawn="1"/>
        </p:nvSpPr>
        <p:spPr>
          <a:xfrm rot="16200000">
            <a:off x="1326484" y="-1326483"/>
            <a:ext cx="5143500" cy="7796465"/>
          </a:xfrm>
          <a:prstGeom prst="rect">
            <a:avLst/>
          </a:prstGeom>
          <a:gradFill>
            <a:gsLst>
              <a:gs pos="72000">
                <a:srgbClr val="000000">
                  <a:alpha val="46000"/>
                </a:srgb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F805D8-4740-C742-B537-5C1A8CD23C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4000"/>
          </a:blip>
          <a:srcRect l="10860" t="13663"/>
          <a:stretch/>
        </p:blipFill>
        <p:spPr>
          <a:xfrm>
            <a:off x="0" y="0"/>
            <a:ext cx="2176198" cy="2107769"/>
          </a:xfrm>
          <a:prstGeom prst="rect">
            <a:avLst/>
          </a:prstGeom>
        </p:spPr>
      </p:pic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271" y="3035732"/>
            <a:ext cx="4521200" cy="1520957"/>
          </a:xfrm>
          <a:prstGeom prst="rect">
            <a:avLst/>
          </a:prstGeom>
        </p:spPr>
        <p:txBody>
          <a:bodyPr anchor="t"/>
          <a:lstStyle>
            <a:lvl1pPr marL="0" marR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0" i="0" u="none" strike="noStrike" kern="1200" cap="none" spc="0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299476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up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77AEE4-6E1E-AF4A-9C43-311BF7EC6F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588" r="21522"/>
          <a:stretch/>
        </p:blipFill>
        <p:spPr>
          <a:xfrm>
            <a:off x="3" y="1"/>
            <a:ext cx="3927106" cy="514349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3B90537-D386-8743-A519-F30EDECA12DC}"/>
              </a:ext>
            </a:extLst>
          </p:cNvPr>
          <p:cNvSpPr/>
          <p:nvPr userDrawn="1"/>
        </p:nvSpPr>
        <p:spPr>
          <a:xfrm rot="16200000">
            <a:off x="-1150453" y="1150454"/>
            <a:ext cx="5143500" cy="2842588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CBFBBC0-2483-944C-9427-5A556CAF8B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88060" y="437936"/>
            <a:ext cx="4121690" cy="1115735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6" name="Text Placeholder 30">
            <a:extLst>
              <a:ext uri="{FF2B5EF4-FFF2-40B4-BE49-F238E27FC236}">
                <a16:creationId xmlns:a16="http://schemas.microsoft.com/office/drawing/2014/main" id="{C2F84442-F6F0-1F40-AEFD-24D1CB0134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88059" y="2088263"/>
            <a:ext cx="4121691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3DBF6F9A-1814-6A46-A092-259CB287F14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88059" y="2577200"/>
            <a:ext cx="4121691" cy="20233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64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C8B4-3532-8649-B0E2-C7EDDB2F64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8481212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4" y="2088263"/>
            <a:ext cx="848121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B1DCCF-44AE-4447-A5D2-2B31454F7C5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2744" y="2577200"/>
            <a:ext cx="848121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convallis in </a:t>
            </a:r>
            <a:r>
              <a:rPr lang="en-US" dirty="0" err="1"/>
              <a:t>enim</a:t>
            </a:r>
            <a:r>
              <a:rPr lang="en-US" dirty="0"/>
              <a:t>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290526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5" y="2088170"/>
            <a:ext cx="394986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E9647A82-03A4-AE4B-99B1-A3004783112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08363" y="2088263"/>
            <a:ext cx="3949862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E5E4502-589B-1F4E-8074-44463D5E5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8345480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68B44A9-9E16-654C-862F-69740ACF1A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2745" y="2577107"/>
            <a:ext cx="394986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5A59B427-D716-294E-BDD5-7518C3A0F58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08363" y="2577200"/>
            <a:ext cx="3949862" cy="218065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3177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0">
            <a:extLst>
              <a:ext uri="{FF2B5EF4-FFF2-40B4-BE49-F238E27FC236}">
                <a16:creationId xmlns:a16="http://schemas.microsoft.com/office/drawing/2014/main" id="{99EA56EA-61AC-504B-BCAD-0549E4CDA1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744" y="2753108"/>
            <a:ext cx="2155325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28" name="Text Placeholder 30">
            <a:extLst>
              <a:ext uri="{FF2B5EF4-FFF2-40B4-BE49-F238E27FC236}">
                <a16:creationId xmlns:a16="http://schemas.microsoft.com/office/drawing/2014/main" id="{2EFF0EB9-A7A0-0C48-955F-41A3E5CA27E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22981" y="2753108"/>
            <a:ext cx="2155325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EBD7365A-7328-7340-A124-6E23F38038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33218" y="2753108"/>
            <a:ext cx="2155325" cy="3905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BAB81232-8718-1349-8F38-82F2192934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745" y="437936"/>
            <a:ext cx="8416918" cy="614029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F386A1D-29DC-4E4B-8BE2-CFBB4953B86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2745" y="3242045"/>
            <a:ext cx="2155324" cy="123708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C6CAB51-C692-C148-9949-22A98AC7E2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334551" y="3242045"/>
            <a:ext cx="2155324" cy="123708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6C626C7-AB48-B848-B2B9-3D0EB862D2C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34926" y="3242045"/>
            <a:ext cx="2155324" cy="123708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24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58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64D84B-1C84-8D43-9B05-EC9DFD78A1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33273" y="4757852"/>
            <a:ext cx="581027" cy="23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7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0" r:id="rId2"/>
    <p:sldLayoutId id="2147483654" r:id="rId3"/>
    <p:sldLayoutId id="2147483696" r:id="rId4"/>
    <p:sldLayoutId id="2147483710" r:id="rId5"/>
    <p:sldLayoutId id="2147483685" r:id="rId6"/>
    <p:sldLayoutId id="2147483692" r:id="rId7"/>
    <p:sldLayoutId id="2147483697" r:id="rId8"/>
    <p:sldLayoutId id="2147483678" r:id="rId9"/>
    <p:sldLayoutId id="2147483709" r:id="rId10"/>
    <p:sldLayoutId id="2147483705" r:id="rId11"/>
    <p:sldLayoutId id="2147483690" r:id="rId12"/>
    <p:sldLayoutId id="2147483691" r:id="rId13"/>
    <p:sldLayoutId id="2147483688" r:id="rId14"/>
    <p:sldLayoutId id="2147483711" r:id="rId15"/>
    <p:sldLayoutId id="2147483712" r:id="rId16"/>
    <p:sldLayoutId id="2147483713" r:id="rId17"/>
  </p:sldLayoutIdLst>
  <p:hf hdr="0" ftr="0" dt="0"/>
  <p:txStyles>
    <p:titleStyle>
      <a:lvl1pPr marL="0" marR="0" indent="0" algn="l" defTabSz="457200" rtl="0" eaLnBrk="1" fontAlgn="auto" latinLnBrk="0" hangingPunct="1">
        <a:lnSpc>
          <a:spcPts val="35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3600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24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342900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0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638175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18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922338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18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189038" indent="-342900" algn="l" defTabSz="9144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1800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hyperlink" Target="https://www.facebook.com/groups/gtssug/" TargetMode="External"/><Relationship Id="rId7" Type="http://schemas.openxmlformats.org/officeDocument/2006/relationships/hyperlink" Target="https://bit.ly/2zvB8Zu" TargetMode="External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6.png"/><Relationship Id="rId11" Type="http://schemas.openxmlformats.org/officeDocument/2006/relationships/hyperlink" Target="https://github.com/GTSSUG" TargetMode="External"/><Relationship Id="rId5" Type="http://schemas.openxmlformats.org/officeDocument/2006/relationships/hyperlink" Target="https://twitter.com/gtssug" TargetMode="External"/><Relationship Id="rId10" Type="http://schemas.openxmlformats.org/officeDocument/2006/relationships/image" Target="../media/image28.png"/><Relationship Id="rId4" Type="http://schemas.openxmlformats.org/officeDocument/2006/relationships/image" Target="../media/image25.png"/><Relationship Id="rId9" Type="http://schemas.openxmlformats.org/officeDocument/2006/relationships/hyperlink" Target="https://www.youtube.com/channel/UCk8uAeIjJdCEoK7DPb3650Q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1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://dbamastery.com/" TargetMode="External"/><Relationship Id="rId5" Type="http://schemas.openxmlformats.org/officeDocument/2006/relationships/image" Target="../media/image33.png"/><Relationship Id="rId4" Type="http://schemas.openxmlformats.org/officeDocument/2006/relationships/hyperlink" Target="mailto:gtssug@pass.or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tssug.pass.org/en-us/gtssugacademy.aspx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jpeg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WoPSpV" TargetMode="External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jpe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visualstudio.microsoft.com/downloads/?utm_medium=microsoft&amp;utm_source=docs.microsoft.com&amp;utm_content=sqlssdt" TargetMode="External"/><Relationship Id="rId13" Type="http://schemas.openxmlformats.org/officeDocument/2006/relationships/image" Target="../media/image17.svg"/><Relationship Id="rId3" Type="http://schemas.openxmlformats.org/officeDocument/2006/relationships/hyperlink" Target="https://docs.microsoft.com/en-us/sql/sql-server/sql-server-ver15-release-notes?view=sqlallproducts-allversions#ctp-30" TargetMode="External"/><Relationship Id="rId7" Type="http://schemas.openxmlformats.org/officeDocument/2006/relationships/hyperlink" Target="https://docs.microsoft.com/en-us/sql/azure-data-studio/download?view=sql-server-2017" TargetMode="External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support.microsoft.com/en-us/help/4498951/cumulative-update-15-for-sql-server-2017" TargetMode="External"/><Relationship Id="rId11" Type="http://schemas.openxmlformats.org/officeDocument/2006/relationships/image" Target="../media/image15.jpg"/><Relationship Id="rId5" Type="http://schemas.openxmlformats.org/officeDocument/2006/relationships/hyperlink" Target="https://support.microsoft.com/en-us/help/4495256/cumulative-update-7-for-sql-server-2016-sp2" TargetMode="External"/><Relationship Id="rId10" Type="http://schemas.openxmlformats.org/officeDocument/2006/relationships/image" Target="../media/image14.png"/><Relationship Id="rId4" Type="http://schemas.openxmlformats.org/officeDocument/2006/relationships/hyperlink" Target="https://support.microsoft.com/en-us/help/4495257/cumulative-update-15-for-sql-server-2016-sp1" TargetMode="External"/><Relationship Id="rId9" Type="http://schemas.openxmlformats.org/officeDocument/2006/relationships/hyperlink" Target="https://powerbi.microsoft.com/en-us/desktop/?WT.mc_id=Blog_Desktop_Update" TargetMode="External"/><Relationship Id="rId1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azure.microsoft.com/en-us/services/sql-database-edge/" TargetMode="Externa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ybuild.techcommunity.microsoft.com/sessions?t=%7b%22from%22:%222019-05-06T08:00:00-07:00%22,%22to%22:%222019-05-08T19:45:00-07:00%22%7d&amp;f=%5b%7b%22name%22:%22Data%22,%22facetName%22:%22topic%22%7d%5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3.jpg"/><Relationship Id="rId5" Type="http://schemas.openxmlformats.org/officeDocument/2006/relationships/image" Target="../media/image22.png"/><Relationship Id="rId4" Type="http://schemas.openxmlformats.org/officeDocument/2006/relationships/hyperlink" Target="https://www.redhat.com/en/summit/2019/about/session-archive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tssug.pass.org/en-us/sessionsubmission.aspx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641" y="1538243"/>
            <a:ext cx="2668037" cy="993449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639792" y="1900121"/>
            <a:ext cx="7032260" cy="1821524"/>
          </a:xfrm>
          <a:prstGeom prst="rect">
            <a:avLst/>
          </a:prstGeom>
        </p:spPr>
        <p:txBody>
          <a:bodyPr vert="horz" wrap="square" lIns="68580" tIns="34290" rIns="68580" bIns="34290" rtlCol="0" anchor="b" anchorCtr="0">
            <a:noAutofit/>
          </a:bodyPr>
          <a:lstStyle>
            <a:lvl1pPr marL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r>
              <a:rPr lang="en-US" sz="3450" dirty="0">
                <a:solidFill>
                  <a:schemeClr val="bg2"/>
                </a:solidFill>
                <a:latin typeface="+mn-lt"/>
              </a:rPr>
              <a:t>Guatemala SQL Server user group </a:t>
            </a:r>
          </a:p>
          <a:p>
            <a:r>
              <a:rPr lang="en-US" sz="3450" dirty="0">
                <a:solidFill>
                  <a:schemeClr val="bg2"/>
                </a:solidFill>
                <a:latin typeface="+mn-lt"/>
              </a:rPr>
              <a:t>May 2019</a:t>
            </a:r>
            <a:endParaRPr lang="en-US" sz="3450" dirty="0">
              <a:solidFill>
                <a:schemeClr val="bg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BAC1ED-E979-4674-81BB-60E6052296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219" y="3611034"/>
            <a:ext cx="2771744" cy="128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492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>
            <a:extLst>
              <a:ext uri="{FF2B5EF4-FFF2-40B4-BE49-F238E27FC236}">
                <a16:creationId xmlns:a16="http://schemas.microsoft.com/office/drawing/2014/main" id="{2CA7F1C2-9538-6C41-99EC-9464CBB73B70}"/>
              </a:ext>
            </a:extLst>
          </p:cNvPr>
          <p:cNvSpPr txBox="1">
            <a:spLocks/>
          </p:cNvSpPr>
          <p:nvPr/>
        </p:nvSpPr>
        <p:spPr>
          <a:xfrm>
            <a:off x="312745" y="439200"/>
            <a:ext cx="4730743" cy="6140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sz="3200" dirty="0"/>
              <a:t>Tell us what you think: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8AA7EE-3830-485E-9A22-1AE0FD4AD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131" y="1053230"/>
            <a:ext cx="3878694" cy="387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562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3200" y="439200"/>
            <a:ext cx="2193425" cy="514350"/>
          </a:xfrm>
        </p:spPr>
        <p:txBody>
          <a:bodyPr/>
          <a:lstStyle/>
          <a:p>
            <a:r>
              <a:rPr lang="en-US" dirty="0">
                <a:latin typeface="+mj-lt"/>
              </a:rPr>
              <a:t>Follow 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114216"/>
            <a:ext cx="9144000" cy="100592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</a:rPr>
              <a:t>Sign up for a </a:t>
            </a:r>
            <a:r>
              <a:rPr lang="en-US" b="1" i="1" dirty="0">
                <a:latin typeface="+mn-lt"/>
              </a:rPr>
              <a:t>free membership </a:t>
            </a:r>
            <a:r>
              <a:rPr lang="en-US" dirty="0">
                <a:latin typeface="+mn-lt"/>
              </a:rPr>
              <a:t>today at:</a:t>
            </a:r>
          </a:p>
          <a:p>
            <a:pPr algn="ctr"/>
            <a:r>
              <a:rPr lang="en-US" sz="3600" dirty="0">
                <a:latin typeface="+mn-lt"/>
              </a:rPr>
              <a:t> </a:t>
            </a:r>
            <a:r>
              <a:rPr lang="en-US" sz="3600" dirty="0" err="1">
                <a:latin typeface="+mn-lt"/>
              </a:rPr>
              <a:t>GTSSUG.PASS.org</a:t>
            </a:r>
            <a:endParaRPr lang="en-US" sz="3600" dirty="0">
              <a:latin typeface="+mn-lt"/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endParaRPr lang="en-US" dirty="0"/>
          </a:p>
        </p:txBody>
      </p:sp>
      <p:pic>
        <p:nvPicPr>
          <p:cNvPr id="1030" name="Picture 6" descr="Image result for facebook logo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647" y="2592344"/>
            <a:ext cx="729429" cy="72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twitter logo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064" y="2641969"/>
            <a:ext cx="774799" cy="63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2"/>
          <p:cNvSpPr txBox="1">
            <a:spLocks/>
          </p:cNvSpPr>
          <p:nvPr/>
        </p:nvSpPr>
        <p:spPr>
          <a:xfrm>
            <a:off x="2506625" y="3793977"/>
            <a:ext cx="4130749" cy="443594"/>
          </a:xfrm>
          <a:prstGeom prst="rect">
            <a:avLst/>
          </a:prstGeom>
        </p:spPr>
        <p:txBody>
          <a:bodyPr vert="horz" wrap="square" lIns="68580" tIns="34290" rIns="68580" bIns="34290" rtlCol="0" anchor="t" anchorCtr="0">
            <a:noAutofit/>
          </a:bodyPr>
          <a:lstStyle>
            <a:lvl1pPr marL="0" algn="ctr" defTabSz="457200" rtl="0" eaLnBrk="1" latinLnBrk="0" hangingPunct="1">
              <a:lnSpc>
                <a:spcPts val="3500"/>
              </a:lnSpc>
              <a:spcBef>
                <a:spcPct val="0"/>
              </a:spcBef>
              <a:buNone/>
              <a:defRPr kumimoji="0" lang="en-US" sz="3600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defTabSz="342900">
              <a:lnSpc>
                <a:spcPts val="2625"/>
              </a:lnSpc>
              <a:defRPr/>
            </a:pPr>
            <a:r>
              <a:rPr lang="en-US" sz="2100" dirty="0">
                <a:solidFill>
                  <a:prstClr val="black"/>
                </a:solidFill>
                <a:latin typeface="Segoe UI"/>
              </a:rPr>
              <a:t>#</a:t>
            </a:r>
            <a:r>
              <a:rPr lang="en-US" sz="2100" dirty="0" err="1">
                <a:solidFill>
                  <a:prstClr val="black"/>
                </a:solidFill>
                <a:latin typeface="Segoe UI"/>
              </a:rPr>
              <a:t>SQLPassGT</a:t>
            </a:r>
            <a:br>
              <a:rPr lang="en-US" sz="2100" dirty="0">
                <a:solidFill>
                  <a:prstClr val="black"/>
                </a:solidFill>
                <a:latin typeface="Segoe UI"/>
              </a:rPr>
            </a:br>
            <a:r>
              <a:rPr lang="en-US" sz="2100" dirty="0">
                <a:solidFill>
                  <a:prstClr val="black"/>
                </a:solidFill>
                <a:latin typeface="Segoe UI"/>
              </a:rPr>
              <a:t>@</a:t>
            </a:r>
            <a:r>
              <a:rPr lang="en-US" sz="2100" dirty="0" err="1">
                <a:solidFill>
                  <a:prstClr val="black"/>
                </a:solidFill>
                <a:latin typeface="Segoe UI"/>
              </a:rPr>
              <a:t>gtssug</a:t>
            </a:r>
            <a:endParaRPr lang="en-US" sz="2100" dirty="0">
              <a:solidFill>
                <a:prstClr val="black"/>
              </a:solidFill>
              <a:latin typeface="Segoe UI"/>
            </a:endParaRPr>
          </a:p>
        </p:txBody>
      </p:sp>
      <p:pic>
        <p:nvPicPr>
          <p:cNvPr id="5" name="Picture 4">
            <a:hlinkClick r:id="rId7"/>
            <a:extLst>
              <a:ext uri="{FF2B5EF4-FFF2-40B4-BE49-F238E27FC236}">
                <a16:creationId xmlns:a16="http://schemas.microsoft.com/office/drawing/2014/main" id="{282B4CD2-EF03-499C-85CF-859471E388E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014" y="2684040"/>
            <a:ext cx="1904778" cy="546037"/>
          </a:xfrm>
          <a:prstGeom prst="rect">
            <a:avLst/>
          </a:prstGeom>
        </p:spPr>
      </p:pic>
      <p:pic>
        <p:nvPicPr>
          <p:cNvPr id="15" name="Picture 14">
            <a:hlinkClick r:id="rId9"/>
            <a:extLst>
              <a:ext uri="{FF2B5EF4-FFF2-40B4-BE49-F238E27FC236}">
                <a16:creationId xmlns:a16="http://schemas.microsoft.com/office/drawing/2014/main" id="{DE4AC95C-94D4-E243-B56D-755A74B75F8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851" y="2480364"/>
            <a:ext cx="953388" cy="953388"/>
          </a:xfrm>
          <a:prstGeom prst="rect">
            <a:avLst/>
          </a:prstGeom>
        </p:spPr>
      </p:pic>
      <p:pic>
        <p:nvPicPr>
          <p:cNvPr id="18" name="Picture 17">
            <a:hlinkClick r:id="rId11"/>
            <a:extLst>
              <a:ext uri="{FF2B5EF4-FFF2-40B4-BE49-F238E27FC236}">
                <a16:creationId xmlns:a16="http://schemas.microsoft.com/office/drawing/2014/main" id="{31DDF905-E3A9-4549-8C5F-E4300AD11DF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227" y="2591658"/>
            <a:ext cx="730800" cy="7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750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3200" y="439200"/>
            <a:ext cx="4152900" cy="514350"/>
          </a:xfrm>
        </p:spPr>
        <p:txBody>
          <a:bodyPr/>
          <a:lstStyle/>
          <a:p>
            <a:r>
              <a:rPr lang="en-US" dirty="0">
                <a:latin typeface="+mj-lt"/>
              </a:rPr>
              <a:t>Connect with PASS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114216"/>
            <a:ext cx="9144000" cy="100592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</a:rPr>
              <a:t>Sign up for a </a:t>
            </a:r>
            <a:r>
              <a:rPr lang="en-US" b="1" i="1" dirty="0">
                <a:latin typeface="+mn-lt"/>
              </a:rPr>
              <a:t>free membership </a:t>
            </a:r>
            <a:r>
              <a:rPr lang="en-US" dirty="0">
                <a:latin typeface="+mn-lt"/>
              </a:rPr>
              <a:t>today at:</a:t>
            </a:r>
          </a:p>
          <a:p>
            <a:pPr algn="ctr"/>
            <a:r>
              <a:rPr lang="en-US" sz="3600" dirty="0">
                <a:latin typeface="+mn-lt"/>
              </a:rPr>
              <a:t> PASS.org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endParaRPr lang="en-US" dirty="0"/>
          </a:p>
        </p:txBody>
      </p:sp>
      <p:pic>
        <p:nvPicPr>
          <p:cNvPr id="1028" name="Picture 4" descr="Image result for linkedin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6684" y="2597179"/>
            <a:ext cx="707273" cy="707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facebook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766" y="2609665"/>
            <a:ext cx="729429" cy="72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twitter logo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041" y="2643620"/>
            <a:ext cx="774799" cy="63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2"/>
          <p:cNvSpPr txBox="1">
            <a:spLocks/>
          </p:cNvSpPr>
          <p:nvPr/>
        </p:nvSpPr>
        <p:spPr>
          <a:xfrm>
            <a:off x="2506626" y="3735653"/>
            <a:ext cx="4130749" cy="1130316"/>
          </a:xfrm>
          <a:prstGeom prst="rect">
            <a:avLst/>
          </a:prstGeom>
        </p:spPr>
        <p:txBody>
          <a:bodyPr vert="horz" wrap="square" lIns="68580" tIns="34290" rIns="68580" bIns="34290" rtlCol="0" anchor="t" anchorCtr="0">
            <a:noAutofit/>
          </a:bodyPr>
          <a:lstStyle>
            <a:lvl1pPr marL="0" algn="ctr" defTabSz="457200" rtl="0" eaLnBrk="1" latinLnBrk="0" hangingPunct="1">
              <a:lnSpc>
                <a:spcPts val="3500"/>
              </a:lnSpc>
              <a:spcBef>
                <a:spcPct val="0"/>
              </a:spcBef>
              <a:buNone/>
              <a:defRPr kumimoji="0" lang="en-US" sz="3600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r>
              <a:rPr lang="en-US" sz="2100" dirty="0">
                <a:latin typeface="+mn-lt"/>
              </a:rPr>
              <a:t>#</a:t>
            </a:r>
            <a:r>
              <a:rPr lang="en-US" sz="2100" dirty="0" err="1">
                <a:latin typeface="+mn-lt"/>
              </a:rPr>
              <a:t>sqlpass</a:t>
            </a:r>
            <a:br>
              <a:rPr lang="en-US" sz="2100" dirty="0">
                <a:latin typeface="+mn-lt"/>
              </a:rPr>
            </a:br>
            <a:r>
              <a:rPr lang="en-US" sz="2100" dirty="0">
                <a:latin typeface="+mn-lt"/>
              </a:rPr>
              <a:t>@</a:t>
            </a:r>
            <a:r>
              <a:rPr lang="en-US" sz="2100" dirty="0" err="1">
                <a:latin typeface="+mn-lt"/>
              </a:rPr>
              <a:t>sqlpass</a:t>
            </a:r>
            <a:endParaRPr lang="en-US" sz="2100" dirty="0">
              <a:latin typeface="+mn-lt"/>
            </a:endParaRPr>
          </a:p>
          <a:p>
            <a:r>
              <a:rPr lang="en-US" sz="2100" dirty="0">
                <a:latin typeface="+mn-lt"/>
              </a:rPr>
              <a:t>@</a:t>
            </a:r>
            <a:r>
              <a:rPr lang="en-US" sz="2100" dirty="0" err="1">
                <a:latin typeface="+mn-lt"/>
              </a:rPr>
              <a:t>passcommunity</a:t>
            </a:r>
            <a:endParaRPr lang="en-US" sz="2100" dirty="0">
              <a:latin typeface="+mn-lt"/>
            </a:endParaRPr>
          </a:p>
        </p:txBody>
      </p:sp>
      <p:pic>
        <p:nvPicPr>
          <p:cNvPr id="1026" name="Picture 2" descr="Image result for instagram logo">
            <a:extLst>
              <a:ext uri="{FF2B5EF4-FFF2-40B4-BE49-F238E27FC236}">
                <a16:creationId xmlns:a16="http://schemas.microsoft.com/office/drawing/2014/main" id="{177014BE-3D08-421E-813A-B3FE40B24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000" y="2609665"/>
            <a:ext cx="730799" cy="73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8377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503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33C860-CD39-4AA4-BA26-127CA5B10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225" y="1435987"/>
            <a:ext cx="3893344" cy="10501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625DE2-A427-48E7-B406-F3F2AF1A27E0}"/>
              </a:ext>
            </a:extLst>
          </p:cNvPr>
          <p:cNvSpPr txBox="1"/>
          <p:nvPr/>
        </p:nvSpPr>
        <p:spPr>
          <a:xfrm>
            <a:off x="1755412" y="4296527"/>
            <a:ext cx="567444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/>
              <a:t>Want to become a sponsor? Send an email to: </a:t>
            </a:r>
            <a:r>
              <a:rPr lang="en-US" sz="1350" dirty="0">
                <a:hlinkClick r:id="rId4"/>
              </a:rPr>
              <a:t>gtssug@pass.org</a:t>
            </a:r>
            <a:r>
              <a:rPr lang="en-US" sz="1350" dirty="0"/>
              <a:t> </a:t>
            </a:r>
          </a:p>
          <a:p>
            <a:pPr algn="ctr"/>
            <a:endParaRPr lang="en-US" sz="13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542352-C78E-4605-8875-4871888050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0857" y="1702632"/>
            <a:ext cx="2953364" cy="516839"/>
          </a:xfrm>
          <a:prstGeom prst="rect">
            <a:avLst/>
          </a:prstGeom>
        </p:spPr>
      </p:pic>
      <p:pic>
        <p:nvPicPr>
          <p:cNvPr id="7" name="Picture 6">
            <a:hlinkClick r:id="rId6"/>
            <a:extLst>
              <a:ext uri="{FF2B5EF4-FFF2-40B4-BE49-F238E27FC236}">
                <a16:creationId xmlns:a16="http://schemas.microsoft.com/office/drawing/2014/main" id="{C2B0BDE1-8D43-784F-B8E0-DAC17631A1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4945" y="2453043"/>
            <a:ext cx="2885246" cy="1449707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2CA7F1C2-9538-6C41-99EC-9464CBB73B70}"/>
              </a:ext>
            </a:extLst>
          </p:cNvPr>
          <p:cNvSpPr txBox="1">
            <a:spLocks/>
          </p:cNvSpPr>
          <p:nvPr/>
        </p:nvSpPr>
        <p:spPr>
          <a:xfrm>
            <a:off x="312745" y="439200"/>
            <a:ext cx="4730743" cy="6140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sz="3200" dirty="0"/>
              <a:t>Thanks to our sponsors!</a:t>
            </a:r>
          </a:p>
        </p:txBody>
      </p:sp>
    </p:spTree>
    <p:extLst>
      <p:ext uri="{BB962C8B-B14F-4D97-AF65-F5344CB8AC3E}">
        <p14:creationId xmlns:p14="http://schemas.microsoft.com/office/powerpoint/2010/main" val="3046553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81C94-8FA5-D045-9448-99F7ED61A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3996" y="2100994"/>
            <a:ext cx="5416007" cy="614029"/>
          </a:xfrm>
        </p:spPr>
        <p:txBody>
          <a:bodyPr/>
          <a:lstStyle/>
          <a:p>
            <a:pPr algn="ctr"/>
            <a:r>
              <a:rPr lang="en-US" cap="all" dirty="0">
                <a:hlinkClick r:id="rId3"/>
              </a:rPr>
              <a:t>GTSSUG </a:t>
            </a:r>
            <a:r>
              <a:rPr lang="en-US" cap="all" dirty="0" err="1">
                <a:hlinkClick r:id="rId3"/>
              </a:rPr>
              <a:t>ACADEMY</a:t>
            </a:r>
            <a:r>
              <a:rPr lang="en-US" sz="2400" dirty="0" err="1">
                <a:solidFill>
                  <a:schemeClr val="bg2"/>
                </a:solidFill>
              </a:rPr>
              <a:t>on</a:t>
            </a:r>
            <a:r>
              <a:rPr lang="en-US" sz="2400" dirty="0">
                <a:solidFill>
                  <a:schemeClr val="bg2"/>
                </a:solidFill>
              </a:rPr>
              <a:t> Season</a:t>
            </a:r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B5BC4E-EA2B-4F2B-BFEF-2643083713E9}"/>
              </a:ext>
            </a:extLst>
          </p:cNvPr>
          <p:cNvSpPr/>
          <p:nvPr/>
        </p:nvSpPr>
        <p:spPr>
          <a:xfrm>
            <a:off x="77000" y="3593636"/>
            <a:ext cx="87169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1600" b="1" dirty="0">
                <a:solidFill>
                  <a:schemeClr val="bg2"/>
                </a:solidFill>
              </a:rPr>
              <a:t>Platform</a:t>
            </a:r>
            <a:r>
              <a:rPr lang="en-US" sz="1600" dirty="0">
                <a:solidFill>
                  <a:schemeClr val="bg2"/>
                </a:solidFill>
              </a:rPr>
              <a:t> event on May 9.</a:t>
            </a:r>
            <a:endParaRPr lang="en-CA" sz="1600" dirty="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62B8B6-2E7D-4964-B2BF-7C4E1DEE58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04" y="547644"/>
            <a:ext cx="2890429" cy="6140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A7F817-CB28-418A-99DE-96A5489D453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526" y="223232"/>
            <a:ext cx="2589122" cy="11967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700A57-9FAF-431A-8FF0-048B701C42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416" y="3471157"/>
            <a:ext cx="1073644" cy="107364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F0D7784-B577-445F-9C18-4E2195236D5F}"/>
              </a:ext>
            </a:extLst>
          </p:cNvPr>
          <p:cNvSpPr/>
          <p:nvPr/>
        </p:nvSpPr>
        <p:spPr>
          <a:xfrm>
            <a:off x="2912302" y="3546313"/>
            <a:ext cx="4014591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00" dirty="0">
                <a:solidFill>
                  <a:srgbClr val="263238"/>
                </a:solidFill>
              </a:rPr>
              <a:t>Universidad Mariano </a:t>
            </a:r>
            <a:r>
              <a:rPr lang="en-US" sz="2100" dirty="0" err="1">
                <a:solidFill>
                  <a:srgbClr val="263238"/>
                </a:solidFill>
              </a:rPr>
              <a:t>Gálvez</a:t>
            </a:r>
            <a:endParaRPr lang="en-US" sz="2100" dirty="0">
              <a:solidFill>
                <a:srgbClr val="263238"/>
              </a:solidFill>
            </a:endParaRPr>
          </a:p>
          <a:p>
            <a:r>
              <a:rPr lang="en-US" sz="2100" dirty="0" err="1">
                <a:solidFill>
                  <a:srgbClr val="263238"/>
                </a:solidFill>
              </a:rPr>
              <a:t>Fecha</a:t>
            </a:r>
            <a:r>
              <a:rPr lang="en-US" sz="2100" dirty="0">
                <a:solidFill>
                  <a:srgbClr val="263238"/>
                </a:solidFill>
              </a:rPr>
              <a:t>: Jueves 30 de Mayo  </a:t>
            </a:r>
            <a:br>
              <a:rPr lang="en-US" sz="2100" dirty="0"/>
            </a:br>
            <a:r>
              <a:rPr lang="en-US" sz="2100" dirty="0"/>
              <a:t>Lugar: </a:t>
            </a:r>
            <a:r>
              <a:rPr lang="en-US" sz="2100" dirty="0">
                <a:solidFill>
                  <a:srgbClr val="263238"/>
                </a:solidFill>
              </a:rPr>
              <a:t>Salón J  Hora: 07:30PM</a:t>
            </a:r>
            <a:endParaRPr lang="en-US" sz="2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A10752-EAEB-41CC-B789-9959193159D9}"/>
              </a:ext>
            </a:extLst>
          </p:cNvPr>
          <p:cNvSpPr txBox="1"/>
          <p:nvPr/>
        </p:nvSpPr>
        <p:spPr>
          <a:xfrm>
            <a:off x="2912302" y="3200643"/>
            <a:ext cx="3056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Próximo </a:t>
            </a:r>
            <a:r>
              <a:rPr lang="en-US" dirty="0" err="1"/>
              <a:t>Evento</a:t>
            </a:r>
            <a:r>
              <a:rPr lang="en-US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688495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1EDBCB-0DCA-4E37-91E7-7D989E571A62}"/>
              </a:ext>
            </a:extLst>
          </p:cNvPr>
          <p:cNvSpPr/>
          <p:nvPr/>
        </p:nvSpPr>
        <p:spPr>
          <a:xfrm>
            <a:off x="-1" y="3392821"/>
            <a:ext cx="9144001" cy="17506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081C94-8FA5-D045-9448-99F7ED61A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45" y="700655"/>
            <a:ext cx="8481212" cy="614029"/>
          </a:xfrm>
        </p:spPr>
        <p:txBody>
          <a:bodyPr/>
          <a:lstStyle/>
          <a:p>
            <a:r>
              <a:rPr lang="en-US" sz="2400" dirty="0">
                <a:solidFill>
                  <a:schemeClr val="bg2"/>
                </a:solidFill>
              </a:rPr>
              <a:t>It’s SQL Server Migration Season</a:t>
            </a:r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E45598-B057-614A-93FA-D203DEB2210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12742" y="1339170"/>
            <a:ext cx="4773605" cy="106193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600" dirty="0">
                <a:solidFill>
                  <a:schemeClr val="bg2"/>
                </a:solidFill>
              </a:rPr>
              <a:t>End of support for SQL Server 2008 is fast approaching so it’s time to take flight and build your migration plan.</a:t>
            </a:r>
          </a:p>
          <a:p>
            <a:pPr>
              <a:spcBef>
                <a:spcPts val="0"/>
              </a:spcBef>
            </a:pPr>
            <a:endParaRPr lang="en-CA" sz="1600" dirty="0">
              <a:solidFill>
                <a:schemeClr val="bg2"/>
              </a:solidFill>
            </a:endParaRPr>
          </a:p>
          <a:p>
            <a:pPr>
              <a:spcBef>
                <a:spcPts val="0"/>
              </a:spcBef>
            </a:pPr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E85DD6-2A60-4A2D-8735-36E5994D338B}"/>
              </a:ext>
            </a:extLst>
          </p:cNvPr>
          <p:cNvSpPr/>
          <p:nvPr/>
        </p:nvSpPr>
        <p:spPr>
          <a:xfrm>
            <a:off x="1023475" y="4231406"/>
            <a:ext cx="49755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600" b="1" dirty="0">
                <a:solidFill>
                  <a:schemeClr val="bg2"/>
                </a:solidFill>
              </a:rPr>
              <a:t>Register Now</a:t>
            </a:r>
          </a:p>
          <a:p>
            <a:r>
              <a:rPr lang="en-US" sz="1600" dirty="0">
                <a:solidFill>
                  <a:schemeClr val="bg2"/>
                </a:solidFill>
                <a:hlinkClick r:id="rId3"/>
              </a:rPr>
              <a:t>https://bit.ly/2WoPSpV</a:t>
            </a:r>
            <a:endParaRPr lang="en-US" sz="1600" dirty="0">
              <a:solidFill>
                <a:schemeClr val="bg2"/>
              </a:solidFill>
            </a:endParaRPr>
          </a:p>
          <a:p>
            <a:endParaRPr lang="en-CA" sz="1600" dirty="0">
              <a:solidFill>
                <a:schemeClr val="bg2"/>
              </a:solidFill>
            </a:endParaRPr>
          </a:p>
        </p:txBody>
      </p:sp>
      <p:pic>
        <p:nvPicPr>
          <p:cNvPr id="1026" name="Picture 2" descr="https://www.pass.org/Portals/0/adam/Content/a6lmXJu-UEuKli0heqbUkw/Logo2/Intel_Logo-1.png">
            <a:extLst>
              <a:ext uri="{FF2B5EF4-FFF2-40B4-BE49-F238E27FC236}">
                <a16:creationId xmlns:a16="http://schemas.microsoft.com/office/drawing/2014/main" id="{AA432BB1-DD3F-40CC-8845-0CA532EC0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075" y="4329808"/>
            <a:ext cx="862148" cy="571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pass.org/Portals/0/adam/Content/a6lmXJu-UEuKli0heqbUkw/Logo1/MSFT_logo_c_C-Wht-1.png">
            <a:extLst>
              <a:ext uri="{FF2B5EF4-FFF2-40B4-BE49-F238E27FC236}">
                <a16:creationId xmlns:a16="http://schemas.microsoft.com/office/drawing/2014/main" id="{1E476530-5CD6-4240-957E-8A8900CDE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3786" y="4452168"/>
            <a:ext cx="1510325" cy="32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8B5BC4E-EA2B-4F2B-BFEF-2643083713E9}"/>
              </a:ext>
            </a:extLst>
          </p:cNvPr>
          <p:cNvSpPr/>
          <p:nvPr/>
        </p:nvSpPr>
        <p:spPr>
          <a:xfrm>
            <a:off x="77000" y="3593636"/>
            <a:ext cx="87169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1400" dirty="0">
                <a:solidFill>
                  <a:schemeClr val="bg2"/>
                </a:solidFill>
              </a:rPr>
              <a:t>To guide you through this journey, PASS, Microsoft, and Intel have teamed up for a series of expert-led events, giving you all the tools you need to get to your final destination – a modern data platform.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E8F5EF6-6F5C-476D-8453-F38EC54E64A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4"/>
            <a:ext cx="9144000" cy="339464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468B664-FA64-4C02-8943-5AD63E22163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66" y="4146675"/>
            <a:ext cx="777228" cy="77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042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083705"/>
              </p:ext>
            </p:extLst>
          </p:nvPr>
        </p:nvGraphicFramePr>
        <p:xfrm>
          <a:off x="377039" y="1864743"/>
          <a:ext cx="8359615" cy="27066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9104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338943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1528354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240129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1671923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375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6099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Database Administration</a:t>
                      </a:r>
                      <a:endParaRPr lang="en-CA" sz="1000" b="0" i="0" u="none" strike="noStrike" dirty="0">
                        <a:solidFill>
                          <a:srgbClr val="000000"/>
                        </a:solidFill>
                        <a:effectLst/>
                        <a:latin typeface="Segoe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May 30,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Modernizing your SQL Infrastructure with Intel® Technologies in 2019 - Jake Smith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dba.pass.org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5983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May 30,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High Availability and Azure - Scaling SQL Server to the Cloud - Matt Gordon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6159192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DBA Fundamentals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4,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Segoe"/>
                        </a:rPr>
                        <a:t>Journey to the Cloud with Azure Database Migration Service - Warner Chaves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fundamentals.pass.org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641488"/>
                  </a:ext>
                </a:extLst>
              </a:tr>
              <a:tr h="602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4,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Instant insights, automation and action with Power BI, Power Apps, Flow and Azure Machine Learning - Anthony Bulk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848646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669" y="-32655"/>
            <a:ext cx="1673230" cy="167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31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77039" y="1864743"/>
          <a:ext cx="8359615" cy="26247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9104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338943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1528354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240129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1671923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375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6099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Professional Development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6,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How to build a book of business for consultants - Blythe Morrow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professionaldevelopment</a:t>
                      </a:r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.</a:t>
                      </a:r>
                    </a:p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5983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6,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Don't Cross the Streams! A Closer Look at Azure Stream Analytics </a:t>
                      </a:r>
                    </a:p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- Johan Ludvig Brattås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4979037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11,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Azure SQL Containers - Andrew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Pruski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641488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Data Architecture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12,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18:00 – 19:00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Migration to Azure Datawarehouse: Performance Tips &amp; Techniques </a:t>
                      </a:r>
                    </a:p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- Amir Baig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dataarch.pass.org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5424395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669" y="-32655"/>
            <a:ext cx="1673230" cy="167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710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569477"/>
              </p:ext>
            </p:extLst>
          </p:nvPr>
        </p:nvGraphicFramePr>
        <p:xfrm>
          <a:off x="377039" y="1864743"/>
          <a:ext cx="8359615" cy="27066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9104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338943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1528354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240129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1671923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375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6099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Business Analytics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18,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Power BI Streaming Datasets with Microsoft Flow - Devin Knight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bavc.pass.org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5983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18,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Introduction to Azure Data Lake </a:t>
                      </a:r>
                    </a:p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-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Oskari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 Heikkinen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4979037"/>
                  </a:ext>
                </a:extLst>
              </a:tr>
              <a:tr h="5204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Women in Technology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19,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Segoe"/>
                        </a:rPr>
                        <a:t>What is DevOps and Why Should DBAs Care? - Kathi Kellenberger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wit.pass.org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641488"/>
                  </a:ext>
                </a:extLst>
              </a:tr>
              <a:tr h="602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Jun 20, 2019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Continuous Integration and Delivery (CI/CD) in Azure Data Factory</a:t>
                      </a:r>
                    </a:p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 -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Rayis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Imayev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848646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669" y="-32655"/>
            <a:ext cx="1673230" cy="167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00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5D76C23-C6DA-4F9B-A5B7-1CE4BB40FED4}"/>
              </a:ext>
            </a:extLst>
          </p:cNvPr>
          <p:cNvSpPr/>
          <p:nvPr/>
        </p:nvSpPr>
        <p:spPr>
          <a:xfrm>
            <a:off x="0" y="0"/>
            <a:ext cx="9217419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DEF47FD-1E8C-B045-82ED-4BF04CED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Upcoming SQLSaturdays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205BC4-1D4C-214F-87A8-516591B503FF}"/>
              </a:ext>
            </a:extLst>
          </p:cNvPr>
          <p:cNvSpPr/>
          <p:nvPr/>
        </p:nvSpPr>
        <p:spPr>
          <a:xfrm>
            <a:off x="2959275" y="2730406"/>
            <a:ext cx="2551092" cy="1546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2"/>
                </a:solidFill>
              </a:rPr>
              <a:t>#845    Atlanta – May 18,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#841    Dallas – Jun 01,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#864    South Florida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#861    Columbus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#839    Virginia Beach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#891    Los Angeles – Jun 15,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#882    Iowa City – Jun 22,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#881    Chattanooga – Jun 22,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#884    Pensacola – Jun 29, 2019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BB6CA1-D02E-504E-A03A-0D8556CB58B6}"/>
              </a:ext>
            </a:extLst>
          </p:cNvPr>
          <p:cNvSpPr/>
          <p:nvPr/>
        </p:nvSpPr>
        <p:spPr>
          <a:xfrm>
            <a:off x="2959274" y="2478973"/>
            <a:ext cx="276097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US/Canada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083481F-C1E8-412D-A8A3-142EEE5BF2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915" y="-121653"/>
            <a:ext cx="1567340" cy="156734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6C9993C7-561C-4C18-AF76-50C8ECC05333}"/>
              </a:ext>
            </a:extLst>
          </p:cNvPr>
          <p:cNvGrpSpPr/>
          <p:nvPr/>
        </p:nvGrpSpPr>
        <p:grpSpPr>
          <a:xfrm>
            <a:off x="312745" y="2506700"/>
            <a:ext cx="3508817" cy="1648875"/>
            <a:chOff x="-823744" y="3239980"/>
            <a:chExt cx="3508817" cy="164887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5291B69-A440-4032-8C36-7B703874C9A5}"/>
                </a:ext>
              </a:extLst>
            </p:cNvPr>
            <p:cNvSpPr/>
            <p:nvPr/>
          </p:nvSpPr>
          <p:spPr>
            <a:xfrm>
              <a:off x="-823744" y="3503860"/>
              <a:ext cx="3508817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050" dirty="0">
                  <a:solidFill>
                    <a:schemeClr val="tx2"/>
                  </a:solidFill>
                </a:rPr>
                <a:t>#871    </a:t>
              </a:r>
              <a:r>
                <a:rPr lang="en-US" sz="1050" dirty="0" err="1">
                  <a:solidFill>
                    <a:schemeClr val="tx2"/>
                  </a:solidFill>
                </a:rPr>
                <a:t>Sardegna</a:t>
              </a:r>
              <a:r>
                <a:rPr lang="en-US" sz="1050" dirty="0">
                  <a:solidFill>
                    <a:schemeClr val="tx2"/>
                  </a:solidFill>
                </a:rPr>
                <a:t> – May 18,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#857    Kyiv – May 18,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#856    </a:t>
              </a:r>
              <a:r>
                <a:rPr lang="en-US" sz="1050" dirty="0" err="1">
                  <a:solidFill>
                    <a:schemeClr val="tx2"/>
                  </a:solidFill>
                </a:rPr>
                <a:t>Rheinland</a:t>
              </a:r>
              <a:r>
                <a:rPr lang="en-US" sz="1050" dirty="0">
                  <a:solidFill>
                    <a:schemeClr val="tx2"/>
                  </a:solidFill>
                </a:rPr>
                <a:t> – May 25,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#874    Timisoara – Jun 08,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#872    Paris – Jun 15,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#858    Athens – Jun 15,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#853    Plovdiv – Jun 22, 2019</a:t>
              </a:r>
            </a:p>
            <a:p>
              <a:r>
                <a:rPr lang="en-US" sz="1050" dirty="0">
                  <a:solidFill>
                    <a:schemeClr val="tx2"/>
                  </a:solidFill>
                </a:rPr>
                <a:t>#862    Cork – Jun 29, 2019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1143E57-30EC-4B91-81FD-8F6D7B669795}"/>
                </a:ext>
              </a:extLst>
            </p:cNvPr>
            <p:cNvSpPr/>
            <p:nvPr/>
          </p:nvSpPr>
          <p:spPr>
            <a:xfrm>
              <a:off x="-823744" y="3239980"/>
              <a:ext cx="276097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chemeClr val="accent2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EMEA</a:t>
              </a: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043A5CFD-F83B-4A73-A7CB-6171739AEE9A}"/>
              </a:ext>
            </a:extLst>
          </p:cNvPr>
          <p:cNvSpPr/>
          <p:nvPr/>
        </p:nvSpPr>
        <p:spPr>
          <a:xfrm>
            <a:off x="2959275" y="1567278"/>
            <a:ext cx="2489029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050" dirty="0">
                <a:solidFill>
                  <a:schemeClr val="tx2"/>
                </a:solidFill>
              </a:rPr>
              <a:t>#</a:t>
            </a:r>
            <a:r>
              <a:rPr lang="en-US" sz="1050" dirty="0">
                <a:solidFill>
                  <a:schemeClr val="tx2"/>
                </a:solidFill>
              </a:rPr>
              <a:t>844    Belo Horizonte – May 18,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#876    Santo Domingo – May 25,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#833    Mexico – Jun 08, 2019</a:t>
            </a:r>
          </a:p>
          <a:p>
            <a:r>
              <a:rPr lang="en-US" sz="1050" dirty="0">
                <a:solidFill>
                  <a:srgbClr val="FF0000"/>
                </a:solidFill>
              </a:rPr>
              <a:t>#783    Costa Rica-BI – Jun 15,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#834    Caxias do Sul – Jun 22, 2019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BD772A1-439E-43A1-ADA7-FF0AD18AE6AE}"/>
              </a:ext>
            </a:extLst>
          </p:cNvPr>
          <p:cNvSpPr/>
          <p:nvPr/>
        </p:nvSpPr>
        <p:spPr>
          <a:xfrm>
            <a:off x="2959275" y="1303398"/>
            <a:ext cx="19585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LATAM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84F3CF-9C8D-4D63-9EB8-895357D33B6D}"/>
              </a:ext>
            </a:extLst>
          </p:cNvPr>
          <p:cNvSpPr/>
          <p:nvPr/>
        </p:nvSpPr>
        <p:spPr>
          <a:xfrm>
            <a:off x="312745" y="1550605"/>
            <a:ext cx="2489029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050" dirty="0">
                <a:solidFill>
                  <a:schemeClr val="tx2"/>
                </a:solidFill>
              </a:rPr>
              <a:t>#</a:t>
            </a:r>
            <a:r>
              <a:rPr lang="en-US" sz="1050" dirty="0">
                <a:solidFill>
                  <a:schemeClr val="tx2"/>
                </a:solidFill>
              </a:rPr>
              <a:t>838    Brisbane – Jun 01,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#831    South Island NZ – Jun 08, 2019</a:t>
            </a:r>
          </a:p>
          <a:p>
            <a:r>
              <a:rPr lang="en-US" sz="1050" dirty="0">
                <a:solidFill>
                  <a:schemeClr val="tx2"/>
                </a:solidFill>
              </a:rPr>
              <a:t>#865    Melbourne – Jun 15, 2019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4D2D97F-24A7-4103-831A-A60DA3B2D040}"/>
              </a:ext>
            </a:extLst>
          </p:cNvPr>
          <p:cNvSpPr/>
          <p:nvPr/>
        </p:nvSpPr>
        <p:spPr>
          <a:xfrm>
            <a:off x="312745" y="1308365"/>
            <a:ext cx="19585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APAC</a:t>
            </a:r>
          </a:p>
        </p:txBody>
      </p:sp>
    </p:spTree>
    <p:extLst>
      <p:ext uri="{BB962C8B-B14F-4D97-AF65-F5344CB8AC3E}">
        <p14:creationId xmlns:p14="http://schemas.microsoft.com/office/powerpoint/2010/main" val="1568442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E4C5B-AEDF-4DE3-9069-616D3DA5C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775" y="849392"/>
            <a:ext cx="6788446" cy="4021974"/>
          </a:xfrm>
        </p:spPr>
        <p:txBody>
          <a:bodyPr>
            <a:noAutofit/>
          </a:bodyPr>
          <a:lstStyle/>
          <a:p>
            <a:pPr fontAlgn="base"/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Latest Product releases</a:t>
            </a: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SQL Server 2019 CTP 3.0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1800" b="1" dirty="0">
                <a:latin typeface="+mn-lt"/>
                <a:hlinkClick r:id="rId3"/>
              </a:rPr>
              <a:t>Download it here!</a:t>
            </a:r>
            <a:endParaRPr lang="en-US" sz="1800" b="1" dirty="0">
              <a:latin typeface="+mn-lt"/>
            </a:endParaRPr>
          </a:p>
          <a:p>
            <a:pPr lvl="3" fontAlgn="base"/>
            <a:endParaRPr lang="en-US" sz="1400" dirty="0">
              <a:latin typeface="+mn-lt"/>
            </a:endParaRPr>
          </a:p>
          <a:p>
            <a:pPr lvl="3" fontAlgn="base"/>
            <a:r>
              <a:rPr lang="en-US" sz="1400" dirty="0">
                <a:latin typeface="+mn-lt"/>
              </a:rPr>
              <a:t>CU15 for SQL Server 2016 Service Pack 1 - </a:t>
            </a:r>
            <a:r>
              <a:rPr lang="en-US" sz="1400" b="1" dirty="0">
                <a:latin typeface="+mn-lt"/>
                <a:hlinkClick r:id="rId4"/>
              </a:rPr>
              <a:t>here</a:t>
            </a:r>
            <a:endParaRPr lang="en-US" sz="1400" b="1" dirty="0">
              <a:latin typeface="+mn-lt"/>
            </a:endParaRPr>
          </a:p>
          <a:p>
            <a:pPr lvl="3" fontAlgn="base"/>
            <a:r>
              <a:rPr lang="en-US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CU7 for SQL Server 2016 Service Pack 2 - </a:t>
            </a:r>
            <a:r>
              <a:rPr lang="en-US" sz="1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here</a:t>
            </a:r>
            <a:endParaRPr lang="en-US" sz="14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3" fontAlgn="base"/>
            <a:r>
              <a:rPr lang="da-DK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CU15 for SQL Server 2017 – </a:t>
            </a:r>
            <a:r>
              <a:rPr lang="da-DK" sz="1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6"/>
              </a:rPr>
              <a:t>here</a:t>
            </a:r>
            <a:endParaRPr lang="da-DK" sz="14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Azure data Studio May release 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7"/>
              </a:rPr>
              <a:t>Download it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Visual Studio 2019 16.1 (includes SSDT) 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8"/>
              </a:rPr>
              <a:t>Download it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PowerBI May release 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9"/>
              </a:rPr>
              <a:t>Download it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51C6791-84A2-904F-8153-8C8F6AE6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6772F5C-CAC8-034B-A64B-BA31DBA4ABEF}"/>
              </a:ext>
            </a:extLst>
          </p:cNvPr>
          <p:cNvSpPr txBox="1">
            <a:spLocks/>
          </p:cNvSpPr>
          <p:nvPr/>
        </p:nvSpPr>
        <p:spPr>
          <a:xfrm>
            <a:off x="312745" y="203368"/>
            <a:ext cx="4730743" cy="614029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sz="3200" dirty="0"/>
              <a:t>Tech news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89B54F-65B7-4157-AEA1-A9535837B61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56455" y="1812629"/>
            <a:ext cx="883997" cy="9449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3B7E78-22FE-41B0-941D-2AF077F959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316" y="510383"/>
            <a:ext cx="1438275" cy="104775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17E653D-0FB3-44C0-BC6A-DE56C38A5A6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130221" y="3092228"/>
            <a:ext cx="736465" cy="7364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E1A0FD0-D00A-46A5-8FA5-3025DA780D6B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255" y="4059837"/>
            <a:ext cx="850397" cy="85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25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E4C5B-AEDF-4DE3-9069-616D3DA5C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514" y="903817"/>
            <a:ext cx="5840727" cy="2677009"/>
          </a:xfrm>
        </p:spPr>
        <p:txBody>
          <a:bodyPr>
            <a:noAutofit/>
          </a:bodyPr>
          <a:lstStyle/>
          <a:p>
            <a:pPr fontAlgn="base"/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Azure SQL Database Edge</a:t>
            </a:r>
          </a:p>
          <a:p>
            <a:pPr fontAlgn="base"/>
            <a:endParaRPr lang="en-US" sz="18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Running on ARM and Intel architecture</a:t>
            </a: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Tool for 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edge</a:t>
            </a:r>
            <a:r>
              <a:rPr lang="en-US" sz="1600" dirty="0">
                <a:latin typeface="+mj-lt"/>
              </a:rPr>
              <a:t> computing combines capabilities as data streaming and time series with in-database machine learning and graph features.</a:t>
            </a: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Develop your application once and deploy across the edge, your datacenter or Azure.</a:t>
            </a:r>
          </a:p>
          <a:p>
            <a:pPr marL="542925" lvl="1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Currently on private preview</a:t>
            </a:r>
          </a:p>
          <a:p>
            <a:pPr fontAlgn="base"/>
            <a:endParaRPr lang="en-US" sz="1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51C6791-84A2-904F-8153-8C8F6AE6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8408E6-86B5-46FE-A9ED-F79B6A25BA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490" y="1020306"/>
            <a:ext cx="2522659" cy="1417393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34D3392-B00E-4AA6-823F-FAC0FA5A0A2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9792" y="2554187"/>
            <a:ext cx="3406056" cy="19191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67049A1-DE14-4109-B38F-5F284E9B5BDF}"/>
              </a:ext>
            </a:extLst>
          </p:cNvPr>
          <p:cNvSpPr/>
          <p:nvPr/>
        </p:nvSpPr>
        <p:spPr>
          <a:xfrm>
            <a:off x="549403" y="3888602"/>
            <a:ext cx="76556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More</a:t>
            </a:r>
            <a:r>
              <a:rPr lang="en-US" sz="16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information</a:t>
            </a:r>
            <a:r>
              <a:rPr lang="en-US" sz="16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>
                <a:solidFill>
                  <a:srgbClr val="595959"/>
                </a:solidFill>
                <a:latin typeface="+mj-lt"/>
                <a:cs typeface="Gotham Light" pitchFamily="50" charset="0"/>
              </a:rPr>
              <a:t>here: </a:t>
            </a:r>
          </a:p>
          <a:p>
            <a:pPr fontAlgn="base"/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6"/>
              </a:rPr>
              <a:t>https://azure.microsoft.com/en-us/services/sql-database-edge/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867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E4C5B-AEDF-4DE3-9069-616D3DA5C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746" y="1051965"/>
            <a:ext cx="6000505" cy="3174421"/>
          </a:xfrm>
        </p:spPr>
        <p:txBody>
          <a:bodyPr>
            <a:noAutofit/>
          </a:bodyPr>
          <a:lstStyle/>
          <a:p>
            <a:pPr fontAlgn="base"/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Event News</a:t>
            </a:r>
          </a:p>
          <a:p>
            <a:pPr fontAlgn="base"/>
            <a:endParaRPr lang="en-US" sz="18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Microsoft Build 2019 – </a:t>
            </a:r>
            <a:r>
              <a:rPr lang="en-US" sz="1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Recorded sessions here!</a:t>
            </a:r>
            <a:endParaRPr lang="en-US" sz="1800" b="1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Event dedicated to inspiration, learnings, and innovation around the latest developer tools and tech.</a:t>
            </a:r>
            <a:endParaRPr lang="en-US" sz="1400" dirty="0">
              <a:latin typeface="+mn-lt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RedHat Summit 2019 </a:t>
            </a:r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Sessions here!</a:t>
            </a:r>
            <a:endPara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r>
              <a:rPr lang="en-US" sz="1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On this event we had more insight about SQL Server product integration into Linux</a:t>
            </a:r>
          </a:p>
          <a:p>
            <a:pPr fontAlgn="base"/>
            <a:endParaRPr lang="en-US" sz="1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fontAlgn="base"/>
            <a:endParaRPr lang="en-US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51C6791-84A2-904F-8153-8C8F6AE6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6772F5C-CAC8-034B-A64B-BA31DBA4ABEF}"/>
              </a:ext>
            </a:extLst>
          </p:cNvPr>
          <p:cNvSpPr txBox="1">
            <a:spLocks/>
          </p:cNvSpPr>
          <p:nvPr/>
        </p:nvSpPr>
        <p:spPr>
          <a:xfrm>
            <a:off x="312745" y="437936"/>
            <a:ext cx="4730743" cy="614029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sz="3200" dirty="0"/>
              <a:t>Tech news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F090F-498E-4427-A0C6-BC234A1CD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5775" y="2655815"/>
            <a:ext cx="2556149" cy="1278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8CBBC0-63F4-4313-80F1-75F0C34F4E5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690" y="1051965"/>
            <a:ext cx="3240317" cy="90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662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F1F67405-87A9-ED43-A75C-A1F145F9D721}"/>
              </a:ext>
            </a:extLst>
          </p:cNvPr>
          <p:cNvSpPr txBox="1">
            <a:spLocks/>
          </p:cNvSpPr>
          <p:nvPr/>
        </p:nvSpPr>
        <p:spPr>
          <a:xfrm>
            <a:off x="2871475" y="1315500"/>
            <a:ext cx="3447093" cy="6140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US" sz="3200" dirty="0"/>
              <a:t>Call for speakers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C71CA5-81BF-604D-B60F-D6D79C37B1F1}"/>
              </a:ext>
            </a:extLst>
          </p:cNvPr>
          <p:cNvSpPr/>
          <p:nvPr/>
        </p:nvSpPr>
        <p:spPr>
          <a:xfrm>
            <a:off x="312744" y="2496115"/>
            <a:ext cx="85645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Want to participate as speaker in the next Guatemala's SQL Server User Group meeting? Just fill out the online form with a brief description of your session here:</a:t>
            </a:r>
          </a:p>
          <a:p>
            <a:endParaRPr lang="en-US" sz="2100" dirty="0"/>
          </a:p>
          <a:p>
            <a:r>
              <a:rPr lang="en-US" sz="2100" dirty="0">
                <a:hlinkClick r:id="rId3"/>
              </a:rPr>
              <a:t>https://gtssug.pass.org/en-us/sessionsubmission.aspx</a:t>
            </a:r>
            <a:endParaRPr lang="en-US" sz="2100" dirty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919493610"/>
      </p:ext>
    </p:extLst>
  </p:cSld>
  <p:clrMapOvr>
    <a:masterClrMapping/>
  </p:clrMapOvr>
</p:sld>
</file>

<file path=ppt/theme/theme1.xml><?xml version="1.0" encoding="utf-8"?>
<a:theme xmlns:a="http://schemas.openxmlformats.org/drawingml/2006/main" name="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SS_19_Corp_Template_v2" id="{EC32C984-C492-4481-A87D-33196479D9AB}" vid="{28D2686D-DFD9-40AF-8C5B-3671D82679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PASS_19_Corp_Template_v2</Template>
  <TotalTime>0</TotalTime>
  <Words>1101</Words>
  <Application>Microsoft Office PowerPoint</Application>
  <PresentationFormat>On-screen Show (16:9)</PresentationFormat>
  <Paragraphs>209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Gotham Light</vt:lpstr>
      <vt:lpstr>Segoe</vt:lpstr>
      <vt:lpstr>Segoe UI</vt:lpstr>
      <vt:lpstr>Segoe UI Light</vt:lpstr>
      <vt:lpstr>Segoe UI Semibold</vt:lpstr>
      <vt:lpstr>Segoe UI Semilight</vt:lpstr>
      <vt:lpstr>PASS 2013_SpeakerTemplate_16x9</vt:lpstr>
      <vt:lpstr>PowerPoint Presentation</vt:lpstr>
      <vt:lpstr>Upcoming Virtual Group Webinars</vt:lpstr>
      <vt:lpstr>Upcoming Virtual Group Webinars</vt:lpstr>
      <vt:lpstr>Upcoming Virtual Group Webinars</vt:lpstr>
      <vt:lpstr>Upcoming SQLSaturdays</vt:lpstr>
      <vt:lpstr>  </vt:lpstr>
      <vt:lpstr>  </vt:lpstr>
      <vt:lpstr>  </vt:lpstr>
      <vt:lpstr>PowerPoint Presentation</vt:lpstr>
      <vt:lpstr>PowerPoint Presentation</vt:lpstr>
      <vt:lpstr>Follow us</vt:lpstr>
      <vt:lpstr>Connect with PASS</vt:lpstr>
      <vt:lpstr>PowerPoint Presentation</vt:lpstr>
      <vt:lpstr>PowerPoint Presentation</vt:lpstr>
      <vt:lpstr>GTSSUG ACADEMYon Season</vt:lpstr>
      <vt:lpstr>It’s SQL Server Migration Season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 Community News</dc:title>
  <dc:creator>Joseph Peace</dc:creator>
  <cp:lastModifiedBy>Lopez taks, CARLOS</cp:lastModifiedBy>
  <cp:revision>136</cp:revision>
  <dcterms:created xsi:type="dcterms:W3CDTF">2019-02-11T20:48:56Z</dcterms:created>
  <dcterms:modified xsi:type="dcterms:W3CDTF">2019-05-29T16:35:37Z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408310712</vt:i4>
  </property>
  <property fmtid="{D5CDD505-2E9C-101B-9397-08002B2CF9AE}" pid="3" name="_NewReviewCycle">
    <vt:lpwstr/>
  </property>
  <property fmtid="{D5CDD505-2E9C-101B-9397-08002B2CF9AE}" pid="4" name="_EmailSubject">
    <vt:lpwstr>Llega presentacion</vt:lpwstr>
  </property>
  <property fmtid="{D5CDD505-2E9C-101B-9397-08002B2CF9AE}" pid="5" name="_AuthorEmailDisplayName">
    <vt:lpwstr>Robles Marroquin, Carlos Alberto</vt:lpwstr>
  </property>
</Properties>
</file>